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Platypi Medium" pitchFamily="2" charset="77"/>
      <p:regular r:id="rId13"/>
    </p:embeddedFont>
    <p:embeddedFont>
      <p:font typeface="Source Serif Pro" panose="02040603050405020204" pitchFamily="18"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08"/>
    <p:restoredTop sz="94610"/>
  </p:normalViewPr>
  <p:slideViewPr>
    <p:cSldViewPr snapToGrid="0" snapToObjects="1">
      <p:cViewPr varScale="1">
        <p:scale>
          <a:sx n="107" d="100"/>
          <a:sy n="107" d="100"/>
        </p:scale>
        <p:origin x="52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222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981"/>
          </a:xfrm>
          <a:prstGeom prst="rect">
            <a:avLst/>
          </a:prstGeom>
        </p:spPr>
      </p:pic>
      <p:sp>
        <p:nvSpPr>
          <p:cNvPr id="3" name="Text 0"/>
          <p:cNvSpPr/>
          <p:nvPr/>
        </p:nvSpPr>
        <p:spPr>
          <a:xfrm>
            <a:off x="6269355" y="615196"/>
            <a:ext cx="7578090" cy="2796540"/>
          </a:xfrm>
          <a:prstGeom prst="rect">
            <a:avLst/>
          </a:prstGeom>
          <a:noFill/>
          <a:ln/>
        </p:spPr>
        <p:txBody>
          <a:bodyPr wrap="square" lIns="0" tIns="0" rIns="0" bIns="0" rtlCol="0" anchor="t"/>
          <a:lstStyle/>
          <a:p>
            <a:pPr marL="0" indent="0">
              <a:buNone/>
            </a:pPr>
            <a:r>
              <a:rPr lang="en-US" sz="6000" dirty="0">
                <a:solidFill>
                  <a:srgbClr val="201B18"/>
                </a:solidFill>
                <a:latin typeface="Platypi Medium" pitchFamily="34" charset="0"/>
                <a:ea typeface="Platypi Medium" pitchFamily="34" charset="-122"/>
                <a:cs typeface="Platypi Medium" pitchFamily="34" charset="-120"/>
              </a:rPr>
              <a:t>Ad Click Prediction </a:t>
            </a:r>
          </a:p>
          <a:p>
            <a:pPr marL="0" indent="0">
              <a:buNone/>
            </a:pPr>
            <a:r>
              <a:rPr lang="en-US" sz="6000" dirty="0">
                <a:solidFill>
                  <a:srgbClr val="201B18"/>
                </a:solidFill>
                <a:latin typeface="Platypi Medium" pitchFamily="34" charset="0"/>
                <a:ea typeface="Platypi Medium" pitchFamily="34" charset="-122"/>
                <a:cs typeface="Platypi Medium" pitchFamily="34" charset="-120"/>
              </a:rPr>
              <a:t>Project</a:t>
            </a:r>
            <a:endParaRPr lang="en-US" sz="6000" dirty="0"/>
          </a:p>
        </p:txBody>
      </p:sp>
      <p:sp>
        <p:nvSpPr>
          <p:cNvPr id="4" name="Text 1"/>
          <p:cNvSpPr/>
          <p:nvPr/>
        </p:nvSpPr>
        <p:spPr>
          <a:xfrm>
            <a:off x="6269355" y="2920560"/>
            <a:ext cx="6406121" cy="1950964"/>
          </a:xfrm>
          <a:prstGeom prst="rect">
            <a:avLst/>
          </a:prstGeom>
          <a:noFill/>
          <a:ln/>
        </p:spPr>
        <p:txBody>
          <a:bodyPr wrap="square" lIns="0" tIns="0" rIns="0" bIns="0" rtlCol="0" anchor="t"/>
          <a:lstStyle/>
          <a:p>
            <a:pPr marL="0" indent="0">
              <a:lnSpc>
                <a:spcPts val="2800"/>
              </a:lnSpc>
              <a:buNone/>
            </a:pPr>
            <a:r>
              <a:rPr lang="en-US" sz="2000" dirty="0">
                <a:solidFill>
                  <a:srgbClr val="504C49"/>
                </a:solidFill>
                <a:latin typeface="Source Serif Pro" pitchFamily="34" charset="0"/>
                <a:ea typeface="Source Serif Pro" pitchFamily="34" charset="-122"/>
                <a:cs typeface="Source Serif Pro" pitchFamily="34" charset="-120"/>
              </a:rPr>
              <a:t>In the digital age, the need for accurate and targeted advertising has never been greater. This presentation explores how machine learning can be leveraged to develop predictive models and drive more effective advertising campaigns.</a:t>
            </a:r>
            <a:endParaRPr lang="en-US" sz="2000" dirty="0"/>
          </a:p>
        </p:txBody>
      </p:sp>
      <p:sp>
        <p:nvSpPr>
          <p:cNvPr id="5" name="Text 2"/>
          <p:cNvSpPr/>
          <p:nvPr/>
        </p:nvSpPr>
        <p:spPr>
          <a:xfrm>
            <a:off x="6269355" y="5430441"/>
            <a:ext cx="7578090" cy="357902"/>
          </a:xfrm>
          <a:prstGeom prst="rect">
            <a:avLst/>
          </a:prstGeom>
          <a:noFill/>
          <a:ln/>
        </p:spPr>
        <p:txBody>
          <a:bodyPr wrap="none" lIns="0" tIns="0" rIns="0" bIns="0" rtlCol="0" anchor="t"/>
          <a:lstStyle/>
          <a:p>
            <a:pPr marL="0" indent="0">
              <a:lnSpc>
                <a:spcPts val="2800"/>
              </a:lnSpc>
              <a:buNone/>
            </a:pPr>
            <a:r>
              <a:rPr lang="en-US" sz="1750" dirty="0">
                <a:solidFill>
                  <a:srgbClr val="504C49"/>
                </a:solidFill>
                <a:latin typeface="Source Serif Pro" pitchFamily="34" charset="0"/>
                <a:ea typeface="Source Serif Pro" pitchFamily="34" charset="-122"/>
                <a:cs typeface="Source Serif Pro" pitchFamily="34" charset="-120"/>
              </a:rPr>
              <a:t>MADE BY - </a:t>
            </a:r>
            <a:endParaRPr lang="en-US" sz="1750" dirty="0"/>
          </a:p>
        </p:txBody>
      </p:sp>
      <p:sp>
        <p:nvSpPr>
          <p:cNvPr id="6" name="Text 3"/>
          <p:cNvSpPr/>
          <p:nvPr/>
        </p:nvSpPr>
        <p:spPr>
          <a:xfrm>
            <a:off x="6269355" y="6039922"/>
            <a:ext cx="7578090" cy="357902"/>
          </a:xfrm>
          <a:prstGeom prst="rect">
            <a:avLst/>
          </a:prstGeom>
          <a:noFill/>
          <a:ln/>
        </p:spPr>
        <p:txBody>
          <a:bodyPr wrap="none" lIns="0" tIns="0" rIns="0" bIns="0" rtlCol="0" anchor="t"/>
          <a:lstStyle/>
          <a:p>
            <a:pPr marL="0" indent="0">
              <a:lnSpc>
                <a:spcPts val="2800"/>
              </a:lnSpc>
              <a:buNone/>
            </a:pPr>
            <a:r>
              <a:rPr lang="en-US" sz="1750" dirty="0">
                <a:solidFill>
                  <a:srgbClr val="504C49"/>
                </a:solidFill>
                <a:latin typeface="Source Serif Pro" pitchFamily="34" charset="0"/>
                <a:ea typeface="Source Serif Pro" pitchFamily="34" charset="-122"/>
                <a:cs typeface="Source Serif Pro" pitchFamily="34" charset="-120"/>
              </a:rPr>
              <a:t>ABHISHEK JAIN (E23CSEU0265)</a:t>
            </a:r>
            <a:endParaRPr lang="en-US" sz="1750" dirty="0"/>
          </a:p>
        </p:txBody>
      </p:sp>
      <p:sp>
        <p:nvSpPr>
          <p:cNvPr id="7" name="Text 4"/>
          <p:cNvSpPr/>
          <p:nvPr/>
        </p:nvSpPr>
        <p:spPr>
          <a:xfrm>
            <a:off x="6279865" y="6649403"/>
            <a:ext cx="7578090" cy="357902"/>
          </a:xfrm>
          <a:prstGeom prst="rect">
            <a:avLst/>
          </a:prstGeom>
          <a:noFill/>
          <a:ln/>
        </p:spPr>
        <p:txBody>
          <a:bodyPr wrap="none" lIns="0" tIns="0" rIns="0" bIns="0" rtlCol="0" anchor="t"/>
          <a:lstStyle/>
          <a:p>
            <a:pPr marL="0" indent="0">
              <a:lnSpc>
                <a:spcPts val="2800"/>
              </a:lnSpc>
              <a:buNone/>
            </a:pPr>
            <a:r>
              <a:rPr lang="en-US" sz="1750" dirty="0">
                <a:solidFill>
                  <a:srgbClr val="504C49"/>
                </a:solidFill>
                <a:latin typeface="Source Serif Pro" pitchFamily="34" charset="0"/>
                <a:ea typeface="Source Serif Pro" pitchFamily="34" charset="-122"/>
                <a:cs typeface="Source Serif Pro" pitchFamily="34" charset="-120"/>
              </a:rPr>
              <a:t>ANSH PANWAR (E23CSEU0256)</a:t>
            </a:r>
            <a:endParaRPr lang="en-US" sz="1750" dirty="0"/>
          </a:p>
        </p:txBody>
      </p:sp>
      <p:sp>
        <p:nvSpPr>
          <p:cNvPr id="8" name="Text 5"/>
          <p:cNvSpPr/>
          <p:nvPr/>
        </p:nvSpPr>
        <p:spPr>
          <a:xfrm>
            <a:off x="6269355" y="7258883"/>
            <a:ext cx="7578090" cy="357902"/>
          </a:xfrm>
          <a:prstGeom prst="rect">
            <a:avLst/>
          </a:prstGeom>
          <a:noFill/>
          <a:ln/>
        </p:spPr>
        <p:txBody>
          <a:bodyPr wrap="none" lIns="0" tIns="0" rIns="0" bIns="0" rtlCol="0" anchor="t"/>
          <a:lstStyle/>
          <a:p>
            <a:pPr marL="0" indent="0">
              <a:lnSpc>
                <a:spcPts val="2800"/>
              </a:lnSpc>
              <a:buNone/>
            </a:pPr>
            <a:r>
              <a:rPr lang="en-US" sz="1750" dirty="0">
                <a:solidFill>
                  <a:srgbClr val="504C49"/>
                </a:solidFill>
                <a:latin typeface="Source Serif Pro" pitchFamily="34" charset="0"/>
                <a:ea typeface="Source Serif Pro" pitchFamily="34" charset="-122"/>
                <a:cs typeface="Source Serif Pro" pitchFamily="34" charset="-120"/>
              </a:rPr>
              <a:t>DEV THUKRAL (E23CSEU0258)</a:t>
            </a:r>
            <a:endParaRPr lang="en-US" sz="1750" dirty="0"/>
          </a:p>
        </p:txBody>
      </p:sp>
      <p:sp>
        <p:nvSpPr>
          <p:cNvPr id="10" name="Rectangle 9">
            <a:extLst>
              <a:ext uri="{FF2B5EF4-FFF2-40B4-BE49-F238E27FC236}">
                <a16:creationId xmlns:a16="http://schemas.microsoft.com/office/drawing/2014/main" id="{095CE75A-5F8A-2969-A5FB-4EAFA13FCF31}"/>
              </a:ext>
            </a:extLst>
          </p:cNvPr>
          <p:cNvSpPr/>
          <p:nvPr/>
        </p:nvSpPr>
        <p:spPr>
          <a:xfrm>
            <a:off x="12591393" y="7504386"/>
            <a:ext cx="1965435" cy="6306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1830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Conclusion</a:t>
            </a:r>
            <a:endParaRPr lang="en-US" sz="4450" dirty="0"/>
          </a:p>
        </p:txBody>
      </p:sp>
      <p:sp>
        <p:nvSpPr>
          <p:cNvPr id="4" name="Shape 1"/>
          <p:cNvSpPr/>
          <p:nvPr/>
        </p:nvSpPr>
        <p:spPr>
          <a:xfrm>
            <a:off x="793790" y="1767245"/>
            <a:ext cx="3664863" cy="3484364"/>
          </a:xfrm>
          <a:prstGeom prst="roundRect">
            <a:avLst>
              <a:gd name="adj" fmla="val 976"/>
            </a:avLst>
          </a:prstGeom>
          <a:solidFill>
            <a:srgbClr val="F9F7F7"/>
          </a:solidFill>
          <a:ln/>
        </p:spPr>
        <p:txBody>
          <a:bodyPr/>
          <a:lstStyle/>
          <a:p>
            <a:endParaRPr lang="en-US"/>
          </a:p>
        </p:txBody>
      </p:sp>
      <p:sp>
        <p:nvSpPr>
          <p:cNvPr id="5" name="Text 2"/>
          <p:cNvSpPr/>
          <p:nvPr/>
        </p:nvSpPr>
        <p:spPr>
          <a:xfrm>
            <a:off x="1020604" y="19940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Key Takeaways</a:t>
            </a:r>
            <a:endParaRPr lang="en-US" sz="2200" dirty="0"/>
          </a:p>
        </p:txBody>
      </p:sp>
      <p:sp>
        <p:nvSpPr>
          <p:cNvPr id="6" name="Text 3"/>
          <p:cNvSpPr/>
          <p:nvPr/>
        </p:nvSpPr>
        <p:spPr>
          <a:xfrm>
            <a:off x="1020604" y="2484477"/>
            <a:ext cx="3211235" cy="2177415"/>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Machine learning can significantly improve the accuracy and targeting of digital advertising campaigns, leading to better ROI and customer engagement.</a:t>
            </a:r>
            <a:endParaRPr lang="en-US" sz="1750" dirty="0"/>
          </a:p>
        </p:txBody>
      </p:sp>
      <p:sp>
        <p:nvSpPr>
          <p:cNvPr id="7" name="Shape 4"/>
          <p:cNvSpPr/>
          <p:nvPr/>
        </p:nvSpPr>
        <p:spPr>
          <a:xfrm>
            <a:off x="4685467" y="1767245"/>
            <a:ext cx="3664863" cy="3484364"/>
          </a:xfrm>
          <a:prstGeom prst="roundRect">
            <a:avLst>
              <a:gd name="adj" fmla="val 976"/>
            </a:avLst>
          </a:prstGeom>
          <a:solidFill>
            <a:srgbClr val="F9F7F7"/>
          </a:solidFill>
          <a:ln/>
        </p:spPr>
        <p:txBody>
          <a:bodyPr/>
          <a:lstStyle/>
          <a:p>
            <a:endParaRPr lang="en-US"/>
          </a:p>
        </p:txBody>
      </p:sp>
      <p:sp>
        <p:nvSpPr>
          <p:cNvPr id="8" name="Text 5"/>
          <p:cNvSpPr/>
          <p:nvPr/>
        </p:nvSpPr>
        <p:spPr>
          <a:xfrm>
            <a:off x="4912281" y="19940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Real-world Impact</a:t>
            </a:r>
            <a:endParaRPr lang="en-US" sz="2200" dirty="0"/>
          </a:p>
        </p:txBody>
      </p:sp>
      <p:sp>
        <p:nvSpPr>
          <p:cNvPr id="9" name="Text 6"/>
          <p:cNvSpPr/>
          <p:nvPr/>
        </p:nvSpPr>
        <p:spPr>
          <a:xfrm>
            <a:off x="4912281" y="2484477"/>
            <a:ext cx="3211235" cy="2540318"/>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ad click prediction model developed in this project has the potential to revolutionize how businesses approach digital marketing, ultimately driving greater success and growth.</a:t>
            </a:r>
            <a:endParaRPr lang="en-US" sz="1750" dirty="0"/>
          </a:p>
        </p:txBody>
      </p:sp>
      <p:sp>
        <p:nvSpPr>
          <p:cNvPr id="10" name="Shape 7"/>
          <p:cNvSpPr/>
          <p:nvPr/>
        </p:nvSpPr>
        <p:spPr>
          <a:xfrm>
            <a:off x="793790" y="5478423"/>
            <a:ext cx="7556421" cy="2032754"/>
          </a:xfrm>
          <a:prstGeom prst="roundRect">
            <a:avLst>
              <a:gd name="adj" fmla="val 1674"/>
            </a:avLst>
          </a:prstGeom>
          <a:solidFill>
            <a:srgbClr val="F9F7F7"/>
          </a:solidFill>
          <a:ln/>
        </p:spPr>
        <p:txBody>
          <a:bodyPr/>
          <a:lstStyle/>
          <a:p>
            <a:endParaRPr lang="en-US"/>
          </a:p>
        </p:txBody>
      </p:sp>
      <p:sp>
        <p:nvSpPr>
          <p:cNvPr id="11" name="Text 8"/>
          <p:cNvSpPr/>
          <p:nvPr/>
        </p:nvSpPr>
        <p:spPr>
          <a:xfrm>
            <a:off x="1020604" y="570523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Next Steps</a:t>
            </a:r>
            <a:endParaRPr lang="en-US" sz="2200" dirty="0"/>
          </a:p>
        </p:txBody>
      </p:sp>
      <p:sp>
        <p:nvSpPr>
          <p:cNvPr id="12" name="Text 9"/>
          <p:cNvSpPr/>
          <p:nvPr/>
        </p:nvSpPr>
        <p:spPr>
          <a:xfrm>
            <a:off x="1020604" y="6195655"/>
            <a:ext cx="7102793" cy="1088708"/>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Continuous model refinement, data integration, and personalized recommendations will be the focus of future development to further enhance the solution.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58509"/>
            <a:ext cx="9571196"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The Need for Targeted Advertising</a:t>
            </a:r>
            <a:endParaRPr lang="en-US" sz="4450" dirty="0"/>
          </a:p>
        </p:txBody>
      </p:sp>
      <p:sp>
        <p:nvSpPr>
          <p:cNvPr id="3" name="Text 1"/>
          <p:cNvSpPr/>
          <p:nvPr/>
        </p:nvSpPr>
        <p:spPr>
          <a:xfrm>
            <a:off x="793790" y="3634264"/>
            <a:ext cx="3656052" cy="354330"/>
          </a:xfrm>
          <a:prstGeom prst="rect">
            <a:avLst/>
          </a:prstGeom>
          <a:noFill/>
          <a:ln/>
        </p:spPr>
        <p:txBody>
          <a:bodyPr wrap="none" lIns="0" tIns="0" rIns="0" bIns="0" rtlCol="0" anchor="t"/>
          <a:lstStyle/>
          <a:p>
            <a:pPr marL="0" indent="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Inefficient Traditional Ads</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Conventional advertising often wastes valuable resources by reaching irrelevant audiences, resulting in low click-through and conversion rates.</a:t>
            </a:r>
            <a:endParaRPr lang="en-US" sz="1750" dirty="0"/>
          </a:p>
        </p:txBody>
      </p:sp>
      <p:sp>
        <p:nvSpPr>
          <p:cNvPr id="5" name="Text 3"/>
          <p:cNvSpPr/>
          <p:nvPr/>
        </p:nvSpPr>
        <p:spPr>
          <a:xfrm>
            <a:off x="5332928" y="3634264"/>
            <a:ext cx="3516392" cy="354330"/>
          </a:xfrm>
          <a:prstGeom prst="rect">
            <a:avLst/>
          </a:prstGeom>
          <a:noFill/>
          <a:ln/>
        </p:spPr>
        <p:txBody>
          <a:bodyPr wrap="none" lIns="0" tIns="0" rIns="0" bIns="0" rtlCol="0" anchor="t"/>
          <a:lstStyle/>
          <a:p>
            <a:pPr marL="0" indent="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Personalized Experiences</a:t>
            </a:r>
            <a:endParaRPr lang="en-US" sz="2200" dirty="0"/>
          </a:p>
        </p:txBody>
      </p:sp>
      <p:sp>
        <p:nvSpPr>
          <p:cNvPr id="6" name="Text 4"/>
          <p:cNvSpPr/>
          <p:nvPr/>
        </p:nvSpPr>
        <p:spPr>
          <a:xfrm>
            <a:off x="5332928"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Consumers expect personalized and relevant ads that cater to their unique interests and behaviors.</a:t>
            </a:r>
            <a:endParaRPr lang="en-US" sz="1750" dirty="0"/>
          </a:p>
        </p:txBody>
      </p:sp>
      <p:sp>
        <p:nvSpPr>
          <p:cNvPr id="7" name="Text 5"/>
          <p:cNvSpPr/>
          <p:nvPr/>
        </p:nvSpPr>
        <p:spPr>
          <a:xfrm>
            <a:off x="9872067" y="3634264"/>
            <a:ext cx="3259336" cy="354330"/>
          </a:xfrm>
          <a:prstGeom prst="rect">
            <a:avLst/>
          </a:prstGeom>
          <a:noFill/>
          <a:ln/>
        </p:spPr>
        <p:txBody>
          <a:bodyPr wrap="none" lIns="0" tIns="0" rIns="0" bIns="0" rtlCol="0" anchor="t"/>
          <a:lstStyle/>
          <a:p>
            <a:pPr marL="0" indent="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Competitive Landscape</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Businesses must leverage data-driven insights to stay ahead of the competition and maximize the impact of their advertising budgets.</a:t>
            </a:r>
            <a:endParaRPr lang="en-US" sz="1750" dirty="0"/>
          </a:p>
        </p:txBody>
      </p:sp>
      <p:sp>
        <p:nvSpPr>
          <p:cNvPr id="9" name="Rectangle 8">
            <a:extLst>
              <a:ext uri="{FF2B5EF4-FFF2-40B4-BE49-F238E27FC236}">
                <a16:creationId xmlns:a16="http://schemas.microsoft.com/office/drawing/2014/main" id="{5F6132A0-3E61-2074-00D6-9C13F0D7F932}"/>
              </a:ext>
            </a:extLst>
          </p:cNvPr>
          <p:cNvSpPr/>
          <p:nvPr/>
        </p:nvSpPr>
        <p:spPr>
          <a:xfrm>
            <a:off x="12601903" y="7493876"/>
            <a:ext cx="1965435" cy="6306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1358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Objectives</a:t>
            </a:r>
            <a:endParaRPr lang="en-US" sz="4450" dirty="0"/>
          </a:p>
        </p:txBody>
      </p:sp>
      <p:sp>
        <p:nvSpPr>
          <p:cNvPr id="4" name="Shape 1"/>
          <p:cNvSpPr/>
          <p:nvPr/>
        </p:nvSpPr>
        <p:spPr>
          <a:xfrm>
            <a:off x="793790" y="5217676"/>
            <a:ext cx="510302" cy="510302"/>
          </a:xfrm>
          <a:prstGeom prst="roundRect">
            <a:avLst>
              <a:gd name="adj" fmla="val 6667"/>
            </a:avLst>
          </a:prstGeom>
          <a:solidFill>
            <a:srgbClr val="F9F7F7"/>
          </a:solidFill>
          <a:ln/>
        </p:spPr>
        <p:txBody>
          <a:bodyPr/>
          <a:lstStyle/>
          <a:p>
            <a:endParaRPr lang="en-US"/>
          </a:p>
        </p:txBody>
      </p:sp>
      <p:sp>
        <p:nvSpPr>
          <p:cNvPr id="5" name="Text 2"/>
          <p:cNvSpPr/>
          <p:nvPr/>
        </p:nvSpPr>
        <p:spPr>
          <a:xfrm>
            <a:off x="972503" y="5302687"/>
            <a:ext cx="152757" cy="34028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1</a:t>
            </a:r>
            <a:endParaRPr lang="en-US" sz="2650" dirty="0"/>
          </a:p>
        </p:txBody>
      </p:sp>
      <p:sp>
        <p:nvSpPr>
          <p:cNvPr id="6" name="Text 3"/>
          <p:cNvSpPr/>
          <p:nvPr/>
        </p:nvSpPr>
        <p:spPr>
          <a:xfrm>
            <a:off x="1530906" y="5217676"/>
            <a:ext cx="3459242" cy="708660"/>
          </a:xfrm>
          <a:prstGeom prst="rect">
            <a:avLst/>
          </a:prstGeom>
          <a:noFill/>
          <a:ln/>
        </p:spPr>
        <p:txBody>
          <a:bodyPr wrap="squar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Develop a Machine Learning Model</a:t>
            </a:r>
            <a:endParaRPr lang="en-US" sz="2200" dirty="0"/>
          </a:p>
        </p:txBody>
      </p:sp>
      <p:sp>
        <p:nvSpPr>
          <p:cNvPr id="7" name="Text 4"/>
          <p:cNvSpPr/>
          <p:nvPr/>
        </p:nvSpPr>
        <p:spPr>
          <a:xfrm>
            <a:off x="1530906" y="6062424"/>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Create a predictive model to accurately forecast ad click-through rates.</a:t>
            </a:r>
            <a:endParaRPr lang="en-US" sz="1750" dirty="0"/>
          </a:p>
        </p:txBody>
      </p:sp>
      <p:sp>
        <p:nvSpPr>
          <p:cNvPr id="8" name="Shape 5"/>
          <p:cNvSpPr/>
          <p:nvPr/>
        </p:nvSpPr>
        <p:spPr>
          <a:xfrm>
            <a:off x="5216962" y="5217676"/>
            <a:ext cx="510302" cy="510302"/>
          </a:xfrm>
          <a:prstGeom prst="roundRect">
            <a:avLst>
              <a:gd name="adj" fmla="val 6667"/>
            </a:avLst>
          </a:prstGeom>
          <a:solidFill>
            <a:srgbClr val="F9F7F7"/>
          </a:solidFill>
          <a:ln/>
        </p:spPr>
        <p:txBody>
          <a:bodyPr/>
          <a:lstStyle/>
          <a:p>
            <a:endParaRPr lang="en-US"/>
          </a:p>
        </p:txBody>
      </p:sp>
      <p:sp>
        <p:nvSpPr>
          <p:cNvPr id="9" name="Text 6"/>
          <p:cNvSpPr/>
          <p:nvPr/>
        </p:nvSpPr>
        <p:spPr>
          <a:xfrm>
            <a:off x="5362218" y="5302687"/>
            <a:ext cx="219789" cy="34028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2</a:t>
            </a:r>
            <a:endParaRPr lang="en-US" sz="2650" dirty="0"/>
          </a:p>
        </p:txBody>
      </p:sp>
      <p:sp>
        <p:nvSpPr>
          <p:cNvPr id="10" name="Text 7"/>
          <p:cNvSpPr/>
          <p:nvPr/>
        </p:nvSpPr>
        <p:spPr>
          <a:xfrm>
            <a:off x="5954078" y="5217676"/>
            <a:ext cx="3459242" cy="708660"/>
          </a:xfrm>
          <a:prstGeom prst="rect">
            <a:avLst/>
          </a:prstGeom>
          <a:noFill/>
          <a:ln/>
        </p:spPr>
        <p:txBody>
          <a:bodyPr wrap="squar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Enhance Targeting Capabilities</a:t>
            </a:r>
            <a:endParaRPr lang="en-US" sz="2200" dirty="0"/>
          </a:p>
        </p:txBody>
      </p:sp>
      <p:sp>
        <p:nvSpPr>
          <p:cNvPr id="11" name="Text 8"/>
          <p:cNvSpPr/>
          <p:nvPr/>
        </p:nvSpPr>
        <p:spPr>
          <a:xfrm>
            <a:off x="5954078" y="6062424"/>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Leverage the model to deliver more personalized and effective ad campaigns.</a:t>
            </a:r>
            <a:endParaRPr lang="en-US" sz="1750" dirty="0"/>
          </a:p>
        </p:txBody>
      </p:sp>
      <p:sp>
        <p:nvSpPr>
          <p:cNvPr id="12" name="Shape 9"/>
          <p:cNvSpPr/>
          <p:nvPr/>
        </p:nvSpPr>
        <p:spPr>
          <a:xfrm>
            <a:off x="9640133" y="5217676"/>
            <a:ext cx="510302" cy="510302"/>
          </a:xfrm>
          <a:prstGeom prst="roundRect">
            <a:avLst>
              <a:gd name="adj" fmla="val 6667"/>
            </a:avLst>
          </a:prstGeom>
          <a:solidFill>
            <a:srgbClr val="F9F7F7"/>
          </a:solidFill>
          <a:ln/>
        </p:spPr>
        <p:txBody>
          <a:bodyPr/>
          <a:lstStyle/>
          <a:p>
            <a:endParaRPr lang="en-US"/>
          </a:p>
        </p:txBody>
      </p:sp>
      <p:sp>
        <p:nvSpPr>
          <p:cNvPr id="13" name="Text 10"/>
          <p:cNvSpPr/>
          <p:nvPr/>
        </p:nvSpPr>
        <p:spPr>
          <a:xfrm>
            <a:off x="9789081" y="5302687"/>
            <a:ext cx="212288" cy="34028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3</a:t>
            </a:r>
            <a:endParaRPr lang="en-US" sz="2650" dirty="0"/>
          </a:p>
        </p:txBody>
      </p:sp>
      <p:sp>
        <p:nvSpPr>
          <p:cNvPr id="14" name="Text 11"/>
          <p:cNvSpPr/>
          <p:nvPr/>
        </p:nvSpPr>
        <p:spPr>
          <a:xfrm>
            <a:off x="10377249" y="5217676"/>
            <a:ext cx="3459242" cy="708660"/>
          </a:xfrm>
          <a:prstGeom prst="rect">
            <a:avLst/>
          </a:prstGeom>
          <a:noFill/>
          <a:ln/>
        </p:spPr>
        <p:txBody>
          <a:bodyPr wrap="squar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Optimize Advertising Spend</a:t>
            </a:r>
            <a:endParaRPr lang="en-US" sz="2200" dirty="0"/>
          </a:p>
        </p:txBody>
      </p:sp>
      <p:sp>
        <p:nvSpPr>
          <p:cNvPr id="15" name="Text 12"/>
          <p:cNvSpPr/>
          <p:nvPr/>
        </p:nvSpPr>
        <p:spPr>
          <a:xfrm>
            <a:off x="10377249" y="6062424"/>
            <a:ext cx="3459242" cy="725805"/>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Improve the return on investment (ROI) of advertising budgets.</a:t>
            </a:r>
            <a:endParaRPr lang="en-US" sz="1750" dirty="0"/>
          </a:p>
        </p:txBody>
      </p:sp>
      <p:sp>
        <p:nvSpPr>
          <p:cNvPr id="16" name="Rectangle 15">
            <a:extLst>
              <a:ext uri="{FF2B5EF4-FFF2-40B4-BE49-F238E27FC236}">
                <a16:creationId xmlns:a16="http://schemas.microsoft.com/office/drawing/2014/main" id="{B277C852-04EA-2F58-312E-ADFECABBE501}"/>
              </a:ext>
            </a:extLst>
          </p:cNvPr>
          <p:cNvSpPr/>
          <p:nvPr/>
        </p:nvSpPr>
        <p:spPr>
          <a:xfrm>
            <a:off x="12591393" y="7504386"/>
            <a:ext cx="1965435" cy="6306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1011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Dataset Overview</a:t>
            </a:r>
            <a:endParaRPr lang="en-US" sz="4450" dirty="0"/>
          </a:p>
        </p:txBody>
      </p:sp>
      <p:sp>
        <p:nvSpPr>
          <p:cNvPr id="4" name="Shape 1"/>
          <p:cNvSpPr/>
          <p:nvPr/>
        </p:nvSpPr>
        <p:spPr>
          <a:xfrm>
            <a:off x="793790" y="4859060"/>
            <a:ext cx="4196358" cy="2395657"/>
          </a:xfrm>
          <a:prstGeom prst="roundRect">
            <a:avLst>
              <a:gd name="adj" fmla="val 1420"/>
            </a:avLst>
          </a:prstGeom>
          <a:solidFill>
            <a:srgbClr val="F9F7F7"/>
          </a:solidFill>
          <a:ln/>
        </p:spPr>
        <p:txBody>
          <a:bodyPr/>
          <a:lstStyle/>
          <a:p>
            <a:endParaRPr lang="en-US"/>
          </a:p>
        </p:txBody>
      </p:sp>
      <p:sp>
        <p:nvSpPr>
          <p:cNvPr id="5" name="Text 2"/>
          <p:cNvSpPr/>
          <p:nvPr/>
        </p:nvSpPr>
        <p:spPr>
          <a:xfrm>
            <a:off x="1020604" y="508587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Features</a:t>
            </a:r>
            <a:endParaRPr lang="en-US" sz="2200" dirty="0"/>
          </a:p>
        </p:txBody>
      </p:sp>
      <p:sp>
        <p:nvSpPr>
          <p:cNvPr id="6" name="Text 3"/>
          <p:cNvSpPr/>
          <p:nvPr/>
        </p:nvSpPr>
        <p:spPr>
          <a:xfrm>
            <a:off x="1020604" y="5576292"/>
            <a:ext cx="3742730" cy="1451610"/>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dataset includes user demographics, browsing history, device information, and ad campaign details.</a:t>
            </a:r>
            <a:endParaRPr lang="en-US" sz="1750" dirty="0"/>
          </a:p>
        </p:txBody>
      </p:sp>
      <p:sp>
        <p:nvSpPr>
          <p:cNvPr id="7" name="Shape 4"/>
          <p:cNvSpPr/>
          <p:nvPr/>
        </p:nvSpPr>
        <p:spPr>
          <a:xfrm>
            <a:off x="5216962" y="4859060"/>
            <a:ext cx="4196358" cy="2395657"/>
          </a:xfrm>
          <a:prstGeom prst="roundRect">
            <a:avLst>
              <a:gd name="adj" fmla="val 1420"/>
            </a:avLst>
          </a:prstGeom>
          <a:solidFill>
            <a:srgbClr val="F9F7F7"/>
          </a:solidFill>
          <a:ln/>
        </p:spPr>
        <p:txBody>
          <a:bodyPr/>
          <a:lstStyle/>
          <a:p>
            <a:endParaRPr lang="en-US"/>
          </a:p>
        </p:txBody>
      </p:sp>
      <p:sp>
        <p:nvSpPr>
          <p:cNvPr id="8" name="Text 5"/>
          <p:cNvSpPr/>
          <p:nvPr/>
        </p:nvSpPr>
        <p:spPr>
          <a:xfrm>
            <a:off x="5443776" y="508587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Target Variable</a:t>
            </a:r>
            <a:endParaRPr lang="en-US" sz="2200" dirty="0"/>
          </a:p>
        </p:txBody>
      </p:sp>
      <p:sp>
        <p:nvSpPr>
          <p:cNvPr id="9" name="Text 6"/>
          <p:cNvSpPr/>
          <p:nvPr/>
        </p:nvSpPr>
        <p:spPr>
          <a:xfrm>
            <a:off x="5443776" y="5576292"/>
            <a:ext cx="3742730" cy="1088708"/>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goal is to predict the binary outcome of whether a user will click on an ad or not.</a:t>
            </a:r>
            <a:endParaRPr lang="en-US" sz="1750" dirty="0"/>
          </a:p>
        </p:txBody>
      </p:sp>
      <p:sp>
        <p:nvSpPr>
          <p:cNvPr id="10" name="Shape 7"/>
          <p:cNvSpPr/>
          <p:nvPr/>
        </p:nvSpPr>
        <p:spPr>
          <a:xfrm>
            <a:off x="9640133" y="4859060"/>
            <a:ext cx="4196358" cy="2395657"/>
          </a:xfrm>
          <a:prstGeom prst="roundRect">
            <a:avLst>
              <a:gd name="adj" fmla="val 1420"/>
            </a:avLst>
          </a:prstGeom>
          <a:solidFill>
            <a:srgbClr val="F9F7F7"/>
          </a:solidFill>
          <a:ln/>
        </p:spPr>
        <p:txBody>
          <a:bodyPr/>
          <a:lstStyle/>
          <a:p>
            <a:endParaRPr lang="en-US"/>
          </a:p>
        </p:txBody>
      </p:sp>
      <p:sp>
        <p:nvSpPr>
          <p:cNvPr id="11" name="Text 8"/>
          <p:cNvSpPr/>
          <p:nvPr/>
        </p:nvSpPr>
        <p:spPr>
          <a:xfrm>
            <a:off x="9866948" y="508587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Size and Complexity</a:t>
            </a:r>
            <a:endParaRPr lang="en-US" sz="2200" dirty="0"/>
          </a:p>
        </p:txBody>
      </p:sp>
      <p:sp>
        <p:nvSpPr>
          <p:cNvPr id="12" name="Text 9"/>
          <p:cNvSpPr/>
          <p:nvPr/>
        </p:nvSpPr>
        <p:spPr>
          <a:xfrm>
            <a:off x="9866948" y="5576292"/>
            <a:ext cx="3742730" cy="1451610"/>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dataset contains millions of records, posing a significant challenge for model training and deployment.</a:t>
            </a:r>
            <a:endParaRPr lang="en-US" sz="1750" dirty="0"/>
          </a:p>
        </p:txBody>
      </p:sp>
      <p:sp>
        <p:nvSpPr>
          <p:cNvPr id="13" name="Rectangle 12">
            <a:extLst>
              <a:ext uri="{FF2B5EF4-FFF2-40B4-BE49-F238E27FC236}">
                <a16:creationId xmlns:a16="http://schemas.microsoft.com/office/drawing/2014/main" id="{62B73CB4-4AB4-B7D8-F110-0B6F511A95AA}"/>
              </a:ext>
            </a:extLst>
          </p:cNvPr>
          <p:cNvSpPr/>
          <p:nvPr/>
        </p:nvSpPr>
        <p:spPr>
          <a:xfrm>
            <a:off x="12591393" y="7493876"/>
            <a:ext cx="1965435" cy="6306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5867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Methodology</a:t>
            </a:r>
            <a:endParaRPr lang="en-US" sz="4450" dirty="0"/>
          </a:p>
        </p:txBody>
      </p:sp>
      <p:sp>
        <p:nvSpPr>
          <p:cNvPr id="4" name="Shape 1"/>
          <p:cNvSpPr/>
          <p:nvPr/>
        </p:nvSpPr>
        <p:spPr>
          <a:xfrm>
            <a:off x="1118711" y="1907619"/>
            <a:ext cx="30480" cy="5463183"/>
          </a:xfrm>
          <a:prstGeom prst="roundRect">
            <a:avLst>
              <a:gd name="adj" fmla="val 111628"/>
            </a:avLst>
          </a:prstGeom>
          <a:solidFill>
            <a:srgbClr val="D8D4D4"/>
          </a:solidFill>
          <a:ln/>
        </p:spPr>
        <p:txBody>
          <a:bodyPr/>
          <a:lstStyle/>
          <a:p>
            <a:endParaRPr lang="en-US"/>
          </a:p>
        </p:txBody>
      </p:sp>
      <p:sp>
        <p:nvSpPr>
          <p:cNvPr id="5" name="Shape 2"/>
          <p:cNvSpPr/>
          <p:nvPr/>
        </p:nvSpPr>
        <p:spPr>
          <a:xfrm>
            <a:off x="1358622" y="2402681"/>
            <a:ext cx="793790" cy="30480"/>
          </a:xfrm>
          <a:prstGeom prst="roundRect">
            <a:avLst>
              <a:gd name="adj" fmla="val 111628"/>
            </a:avLst>
          </a:prstGeom>
          <a:solidFill>
            <a:srgbClr val="D8D4D4"/>
          </a:solidFill>
          <a:ln/>
        </p:spPr>
        <p:txBody>
          <a:bodyPr/>
          <a:lstStyle/>
          <a:p>
            <a:endParaRPr lang="en-US"/>
          </a:p>
        </p:txBody>
      </p:sp>
      <p:sp>
        <p:nvSpPr>
          <p:cNvPr id="6" name="Shape 3"/>
          <p:cNvSpPr/>
          <p:nvPr/>
        </p:nvSpPr>
        <p:spPr>
          <a:xfrm>
            <a:off x="878800" y="2162770"/>
            <a:ext cx="510302" cy="510302"/>
          </a:xfrm>
          <a:prstGeom prst="roundRect">
            <a:avLst>
              <a:gd name="adj" fmla="val 6667"/>
            </a:avLst>
          </a:prstGeom>
          <a:solidFill>
            <a:srgbClr val="F9F7F7"/>
          </a:solidFill>
          <a:ln/>
        </p:spPr>
        <p:txBody>
          <a:bodyPr/>
          <a:lstStyle/>
          <a:p>
            <a:endParaRPr lang="en-US"/>
          </a:p>
        </p:txBody>
      </p:sp>
      <p:sp>
        <p:nvSpPr>
          <p:cNvPr id="7" name="Text 4"/>
          <p:cNvSpPr/>
          <p:nvPr/>
        </p:nvSpPr>
        <p:spPr>
          <a:xfrm>
            <a:off x="1057513" y="2247781"/>
            <a:ext cx="152757" cy="34028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1</a:t>
            </a:r>
            <a:endParaRPr lang="en-US" sz="2650" dirty="0"/>
          </a:p>
        </p:txBody>
      </p:sp>
      <p:sp>
        <p:nvSpPr>
          <p:cNvPr id="8" name="Text 5"/>
          <p:cNvSpPr/>
          <p:nvPr/>
        </p:nvSpPr>
        <p:spPr>
          <a:xfrm>
            <a:off x="2381488" y="21344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Data Preprocessing</a:t>
            </a:r>
            <a:endParaRPr lang="en-US" sz="2200" dirty="0"/>
          </a:p>
        </p:txBody>
      </p:sp>
      <p:sp>
        <p:nvSpPr>
          <p:cNvPr id="9" name="Text 6"/>
          <p:cNvSpPr/>
          <p:nvPr/>
        </p:nvSpPr>
        <p:spPr>
          <a:xfrm>
            <a:off x="2381488" y="2624852"/>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Clean, normalize, and handle missing values in the dataset.</a:t>
            </a:r>
            <a:endParaRPr lang="en-US" sz="1750" dirty="0"/>
          </a:p>
        </p:txBody>
      </p:sp>
      <p:sp>
        <p:nvSpPr>
          <p:cNvPr id="10" name="Shape 7"/>
          <p:cNvSpPr/>
          <p:nvPr/>
        </p:nvSpPr>
        <p:spPr>
          <a:xfrm>
            <a:off x="1358622" y="4299347"/>
            <a:ext cx="793790" cy="30480"/>
          </a:xfrm>
          <a:prstGeom prst="roundRect">
            <a:avLst>
              <a:gd name="adj" fmla="val 111628"/>
            </a:avLst>
          </a:prstGeom>
          <a:solidFill>
            <a:srgbClr val="D8D4D4"/>
          </a:solidFill>
          <a:ln/>
        </p:spPr>
        <p:txBody>
          <a:bodyPr/>
          <a:lstStyle/>
          <a:p>
            <a:endParaRPr lang="en-US"/>
          </a:p>
        </p:txBody>
      </p:sp>
      <p:sp>
        <p:nvSpPr>
          <p:cNvPr id="11" name="Shape 8"/>
          <p:cNvSpPr/>
          <p:nvPr/>
        </p:nvSpPr>
        <p:spPr>
          <a:xfrm>
            <a:off x="878800" y="4059436"/>
            <a:ext cx="510302" cy="510302"/>
          </a:xfrm>
          <a:prstGeom prst="roundRect">
            <a:avLst>
              <a:gd name="adj" fmla="val 6667"/>
            </a:avLst>
          </a:prstGeom>
          <a:solidFill>
            <a:srgbClr val="F9F7F7"/>
          </a:solidFill>
          <a:ln/>
        </p:spPr>
        <p:txBody>
          <a:bodyPr/>
          <a:lstStyle/>
          <a:p>
            <a:endParaRPr lang="en-US"/>
          </a:p>
        </p:txBody>
      </p:sp>
      <p:sp>
        <p:nvSpPr>
          <p:cNvPr id="12" name="Text 9"/>
          <p:cNvSpPr/>
          <p:nvPr/>
        </p:nvSpPr>
        <p:spPr>
          <a:xfrm>
            <a:off x="1024057" y="4144447"/>
            <a:ext cx="219789" cy="34028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2</a:t>
            </a:r>
            <a:endParaRPr lang="en-US" sz="2650" dirty="0"/>
          </a:p>
        </p:txBody>
      </p:sp>
      <p:sp>
        <p:nvSpPr>
          <p:cNvPr id="13" name="Text 10"/>
          <p:cNvSpPr/>
          <p:nvPr/>
        </p:nvSpPr>
        <p:spPr>
          <a:xfrm>
            <a:off x="2381488" y="40310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Feature Engineering</a:t>
            </a:r>
            <a:endParaRPr lang="en-US" sz="2200" dirty="0"/>
          </a:p>
        </p:txBody>
      </p:sp>
      <p:sp>
        <p:nvSpPr>
          <p:cNvPr id="14" name="Text 11"/>
          <p:cNvSpPr/>
          <p:nvPr/>
        </p:nvSpPr>
        <p:spPr>
          <a:xfrm>
            <a:off x="2381488" y="4521517"/>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Create new features from the raw data to improve the model's predictive power.</a:t>
            </a:r>
            <a:endParaRPr lang="en-US" sz="1750" dirty="0"/>
          </a:p>
        </p:txBody>
      </p:sp>
      <p:sp>
        <p:nvSpPr>
          <p:cNvPr id="15" name="Shape 12"/>
          <p:cNvSpPr/>
          <p:nvPr/>
        </p:nvSpPr>
        <p:spPr>
          <a:xfrm>
            <a:off x="1358622" y="6196013"/>
            <a:ext cx="793790" cy="30480"/>
          </a:xfrm>
          <a:prstGeom prst="roundRect">
            <a:avLst>
              <a:gd name="adj" fmla="val 111628"/>
            </a:avLst>
          </a:prstGeom>
          <a:solidFill>
            <a:srgbClr val="D8D4D4"/>
          </a:solidFill>
          <a:ln/>
        </p:spPr>
        <p:txBody>
          <a:bodyPr/>
          <a:lstStyle/>
          <a:p>
            <a:endParaRPr lang="en-US"/>
          </a:p>
        </p:txBody>
      </p:sp>
      <p:sp>
        <p:nvSpPr>
          <p:cNvPr id="16" name="Shape 13"/>
          <p:cNvSpPr/>
          <p:nvPr/>
        </p:nvSpPr>
        <p:spPr>
          <a:xfrm>
            <a:off x="878800" y="5956102"/>
            <a:ext cx="510302" cy="510302"/>
          </a:xfrm>
          <a:prstGeom prst="roundRect">
            <a:avLst>
              <a:gd name="adj" fmla="val 6667"/>
            </a:avLst>
          </a:prstGeom>
          <a:solidFill>
            <a:srgbClr val="F9F7F7"/>
          </a:solidFill>
          <a:ln/>
        </p:spPr>
        <p:txBody>
          <a:bodyPr/>
          <a:lstStyle/>
          <a:p>
            <a:endParaRPr lang="en-US"/>
          </a:p>
        </p:txBody>
      </p:sp>
      <p:sp>
        <p:nvSpPr>
          <p:cNvPr id="17" name="Text 14"/>
          <p:cNvSpPr/>
          <p:nvPr/>
        </p:nvSpPr>
        <p:spPr>
          <a:xfrm>
            <a:off x="1027748" y="6041112"/>
            <a:ext cx="212288" cy="34028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3</a:t>
            </a:r>
            <a:endParaRPr lang="en-US" sz="2650" dirty="0"/>
          </a:p>
        </p:txBody>
      </p:sp>
      <p:sp>
        <p:nvSpPr>
          <p:cNvPr id="18" name="Text 15"/>
          <p:cNvSpPr/>
          <p:nvPr/>
        </p:nvSpPr>
        <p:spPr>
          <a:xfrm>
            <a:off x="2381488" y="59277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Model Training</a:t>
            </a:r>
            <a:endParaRPr lang="en-US" sz="2200" dirty="0"/>
          </a:p>
        </p:txBody>
      </p:sp>
      <p:sp>
        <p:nvSpPr>
          <p:cNvPr id="19" name="Text 16"/>
          <p:cNvSpPr/>
          <p:nvPr/>
        </p:nvSpPr>
        <p:spPr>
          <a:xfrm>
            <a:off x="2381488" y="6418183"/>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Test and compare various machine learning algorithms, including logistic regression and random forests.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922514"/>
          </a:xfrm>
          <a:prstGeom prst="rect">
            <a:avLst/>
          </a:prstGeom>
        </p:spPr>
      </p:pic>
      <p:sp>
        <p:nvSpPr>
          <p:cNvPr id="3" name="Text 0"/>
          <p:cNvSpPr/>
          <p:nvPr/>
        </p:nvSpPr>
        <p:spPr>
          <a:xfrm>
            <a:off x="732115" y="4498062"/>
            <a:ext cx="6611422" cy="653772"/>
          </a:xfrm>
          <a:prstGeom prst="rect">
            <a:avLst/>
          </a:prstGeom>
          <a:noFill/>
          <a:ln/>
        </p:spPr>
        <p:txBody>
          <a:bodyPr wrap="none" lIns="0" tIns="0" rIns="0" bIns="0" rtlCol="0" anchor="t"/>
          <a:lstStyle/>
          <a:p>
            <a:pPr marL="0" indent="0">
              <a:lnSpc>
                <a:spcPts val="5100"/>
              </a:lnSpc>
              <a:buNone/>
            </a:pPr>
            <a:r>
              <a:rPr lang="en-US" sz="4100" dirty="0">
                <a:solidFill>
                  <a:srgbClr val="201B18"/>
                </a:solidFill>
                <a:latin typeface="Platypi Medium" pitchFamily="34" charset="0"/>
                <a:ea typeface="Platypi Medium" pitchFamily="34" charset="-122"/>
                <a:cs typeface="Platypi Medium" pitchFamily="34" charset="-120"/>
              </a:rPr>
              <a:t>Machine Learning Models</a:t>
            </a:r>
            <a:endParaRPr lang="en-US" sz="4100" dirty="0"/>
          </a:p>
        </p:txBody>
      </p:sp>
      <p:pic>
        <p:nvPicPr>
          <p:cNvPr id="4" name="Image 1" descr="preencoded.png"/>
          <p:cNvPicPr>
            <a:picLocks noChangeAspect="1"/>
          </p:cNvPicPr>
          <p:nvPr/>
        </p:nvPicPr>
        <p:blipFill>
          <a:blip r:embed="rId4"/>
          <a:stretch>
            <a:fillRect/>
          </a:stretch>
        </p:blipFill>
        <p:spPr>
          <a:xfrm>
            <a:off x="732115" y="5465564"/>
            <a:ext cx="522923" cy="522922"/>
          </a:xfrm>
          <a:prstGeom prst="rect">
            <a:avLst/>
          </a:prstGeom>
        </p:spPr>
      </p:pic>
      <p:sp>
        <p:nvSpPr>
          <p:cNvPr id="5" name="Text 1"/>
          <p:cNvSpPr/>
          <p:nvPr/>
        </p:nvSpPr>
        <p:spPr>
          <a:xfrm>
            <a:off x="732115" y="6197679"/>
            <a:ext cx="2614970" cy="326827"/>
          </a:xfrm>
          <a:prstGeom prst="rect">
            <a:avLst/>
          </a:prstGeom>
          <a:noFill/>
          <a:ln/>
        </p:spPr>
        <p:txBody>
          <a:bodyPr wrap="none" lIns="0" tIns="0" rIns="0" bIns="0" rtlCol="0" anchor="t"/>
          <a:lstStyle/>
          <a:p>
            <a:pPr marL="0" indent="0" algn="l">
              <a:lnSpc>
                <a:spcPts val="2550"/>
              </a:lnSpc>
              <a:buNone/>
            </a:pPr>
            <a:r>
              <a:rPr lang="en-US" sz="2050" dirty="0">
                <a:solidFill>
                  <a:srgbClr val="504C49"/>
                </a:solidFill>
                <a:latin typeface="Platypi Medium" pitchFamily="34" charset="0"/>
                <a:ea typeface="Platypi Medium" pitchFamily="34" charset="-122"/>
                <a:cs typeface="Platypi Medium" pitchFamily="34" charset="-120"/>
              </a:rPr>
              <a:t>Logistic Regression</a:t>
            </a:r>
            <a:endParaRPr lang="en-US" sz="2050" dirty="0"/>
          </a:p>
        </p:txBody>
      </p:sp>
      <p:sp>
        <p:nvSpPr>
          <p:cNvPr id="6" name="Text 2"/>
          <p:cNvSpPr/>
          <p:nvPr/>
        </p:nvSpPr>
        <p:spPr>
          <a:xfrm>
            <a:off x="732115" y="6649998"/>
            <a:ext cx="4179570" cy="669369"/>
          </a:xfrm>
          <a:prstGeom prst="rect">
            <a:avLst/>
          </a:prstGeom>
          <a:noFill/>
          <a:ln/>
        </p:spPr>
        <p:txBody>
          <a:bodyPr wrap="square" lIns="0" tIns="0" rIns="0" bIns="0" rtlCol="0" anchor="t"/>
          <a:lstStyle/>
          <a:p>
            <a:pPr marL="0" indent="0" algn="l">
              <a:lnSpc>
                <a:spcPts val="2600"/>
              </a:lnSpc>
              <a:buNone/>
            </a:pPr>
            <a:r>
              <a:rPr lang="en-US" sz="1600" dirty="0">
                <a:solidFill>
                  <a:srgbClr val="504C49"/>
                </a:solidFill>
                <a:latin typeface="Source Serif Pro" pitchFamily="34" charset="0"/>
                <a:ea typeface="Source Serif Pro" pitchFamily="34" charset="-122"/>
                <a:cs typeface="Source Serif Pro" pitchFamily="34" charset="-120"/>
              </a:rPr>
              <a:t>A classic and interpretable model for binary classification tasks.</a:t>
            </a:r>
            <a:endParaRPr lang="en-US" sz="1600" dirty="0"/>
          </a:p>
        </p:txBody>
      </p:sp>
      <p:pic>
        <p:nvPicPr>
          <p:cNvPr id="7" name="Image 2" descr="preencoded.png"/>
          <p:cNvPicPr>
            <a:picLocks noChangeAspect="1"/>
          </p:cNvPicPr>
          <p:nvPr/>
        </p:nvPicPr>
        <p:blipFill>
          <a:blip r:embed="rId5"/>
          <a:stretch>
            <a:fillRect/>
          </a:stretch>
        </p:blipFill>
        <p:spPr>
          <a:xfrm>
            <a:off x="5225415" y="5465564"/>
            <a:ext cx="522923" cy="522922"/>
          </a:xfrm>
          <a:prstGeom prst="rect">
            <a:avLst/>
          </a:prstGeom>
        </p:spPr>
      </p:pic>
      <p:sp>
        <p:nvSpPr>
          <p:cNvPr id="8" name="Text 3"/>
          <p:cNvSpPr/>
          <p:nvPr/>
        </p:nvSpPr>
        <p:spPr>
          <a:xfrm>
            <a:off x="5225415" y="6197679"/>
            <a:ext cx="2614970" cy="326827"/>
          </a:xfrm>
          <a:prstGeom prst="rect">
            <a:avLst/>
          </a:prstGeom>
          <a:noFill/>
          <a:ln/>
        </p:spPr>
        <p:txBody>
          <a:bodyPr wrap="none" lIns="0" tIns="0" rIns="0" bIns="0" rtlCol="0" anchor="t"/>
          <a:lstStyle/>
          <a:p>
            <a:pPr marL="0" indent="0" algn="l">
              <a:lnSpc>
                <a:spcPts val="2550"/>
              </a:lnSpc>
              <a:buNone/>
            </a:pPr>
            <a:r>
              <a:rPr lang="en-US" sz="2050" dirty="0">
                <a:solidFill>
                  <a:srgbClr val="504C49"/>
                </a:solidFill>
                <a:latin typeface="Platypi Medium" pitchFamily="34" charset="0"/>
                <a:ea typeface="Platypi Medium" pitchFamily="34" charset="-122"/>
                <a:cs typeface="Platypi Medium" pitchFamily="34" charset="-120"/>
              </a:rPr>
              <a:t>Random Forests</a:t>
            </a:r>
            <a:endParaRPr lang="en-US" sz="2050" dirty="0"/>
          </a:p>
        </p:txBody>
      </p:sp>
      <p:sp>
        <p:nvSpPr>
          <p:cNvPr id="9" name="Text 4"/>
          <p:cNvSpPr/>
          <p:nvPr/>
        </p:nvSpPr>
        <p:spPr>
          <a:xfrm>
            <a:off x="5225415" y="6649998"/>
            <a:ext cx="4179570" cy="1004054"/>
          </a:xfrm>
          <a:prstGeom prst="rect">
            <a:avLst/>
          </a:prstGeom>
          <a:noFill/>
          <a:ln/>
        </p:spPr>
        <p:txBody>
          <a:bodyPr wrap="square" lIns="0" tIns="0" rIns="0" bIns="0" rtlCol="0" anchor="t"/>
          <a:lstStyle/>
          <a:p>
            <a:pPr marL="0" indent="0" algn="l">
              <a:lnSpc>
                <a:spcPts val="2600"/>
              </a:lnSpc>
              <a:buNone/>
            </a:pPr>
            <a:r>
              <a:rPr lang="en-US" sz="1600" dirty="0">
                <a:solidFill>
                  <a:srgbClr val="504C49"/>
                </a:solidFill>
                <a:latin typeface="Source Serif Pro" pitchFamily="34" charset="0"/>
                <a:ea typeface="Source Serif Pro" pitchFamily="34" charset="-122"/>
                <a:cs typeface="Source Serif Pro" pitchFamily="34" charset="-120"/>
              </a:rPr>
              <a:t>An ensemble method that combines multiple decision trees to improve accuracy and robustness.</a:t>
            </a:r>
            <a:endParaRPr lang="en-US" sz="1600" dirty="0"/>
          </a:p>
        </p:txBody>
      </p:sp>
      <p:pic>
        <p:nvPicPr>
          <p:cNvPr id="10" name="Image 3" descr="preencoded.png"/>
          <p:cNvPicPr>
            <a:picLocks noChangeAspect="1"/>
          </p:cNvPicPr>
          <p:nvPr/>
        </p:nvPicPr>
        <p:blipFill>
          <a:blip r:embed="rId6"/>
          <a:stretch>
            <a:fillRect/>
          </a:stretch>
        </p:blipFill>
        <p:spPr>
          <a:xfrm>
            <a:off x="9718715" y="5465564"/>
            <a:ext cx="522923" cy="522922"/>
          </a:xfrm>
          <a:prstGeom prst="rect">
            <a:avLst/>
          </a:prstGeom>
        </p:spPr>
      </p:pic>
      <p:sp>
        <p:nvSpPr>
          <p:cNvPr id="11" name="Text 5"/>
          <p:cNvSpPr/>
          <p:nvPr/>
        </p:nvSpPr>
        <p:spPr>
          <a:xfrm>
            <a:off x="9718715" y="6197679"/>
            <a:ext cx="2614970" cy="326827"/>
          </a:xfrm>
          <a:prstGeom prst="rect">
            <a:avLst/>
          </a:prstGeom>
          <a:noFill/>
          <a:ln/>
        </p:spPr>
        <p:txBody>
          <a:bodyPr wrap="none" lIns="0" tIns="0" rIns="0" bIns="0" rtlCol="0" anchor="t"/>
          <a:lstStyle/>
          <a:p>
            <a:pPr marL="0" indent="0" algn="l">
              <a:lnSpc>
                <a:spcPts val="2550"/>
              </a:lnSpc>
              <a:buNone/>
            </a:pPr>
            <a:r>
              <a:rPr lang="en-US" sz="2050" dirty="0">
                <a:solidFill>
                  <a:srgbClr val="504C49"/>
                </a:solidFill>
                <a:latin typeface="Platypi Medium" pitchFamily="34" charset="0"/>
                <a:ea typeface="Platypi Medium" pitchFamily="34" charset="-122"/>
                <a:cs typeface="Platypi Medium" pitchFamily="34" charset="-120"/>
              </a:rPr>
              <a:t>Neural Networks</a:t>
            </a:r>
            <a:endParaRPr lang="en-US" sz="2050" dirty="0"/>
          </a:p>
        </p:txBody>
      </p:sp>
      <p:sp>
        <p:nvSpPr>
          <p:cNvPr id="12" name="Text 6"/>
          <p:cNvSpPr/>
          <p:nvPr/>
        </p:nvSpPr>
        <p:spPr>
          <a:xfrm>
            <a:off x="9718715" y="6649998"/>
            <a:ext cx="4179570" cy="1004054"/>
          </a:xfrm>
          <a:prstGeom prst="rect">
            <a:avLst/>
          </a:prstGeom>
          <a:noFill/>
          <a:ln/>
        </p:spPr>
        <p:txBody>
          <a:bodyPr wrap="square" lIns="0" tIns="0" rIns="0" bIns="0" rtlCol="0" anchor="t"/>
          <a:lstStyle/>
          <a:p>
            <a:pPr marL="0" indent="0" algn="l">
              <a:lnSpc>
                <a:spcPts val="2600"/>
              </a:lnSpc>
              <a:buNone/>
            </a:pPr>
            <a:r>
              <a:rPr lang="en-US" sz="1600" dirty="0">
                <a:solidFill>
                  <a:srgbClr val="504C49"/>
                </a:solidFill>
                <a:latin typeface="Source Serif Pro" pitchFamily="34" charset="0"/>
                <a:ea typeface="Source Serif Pro" pitchFamily="34" charset="-122"/>
                <a:cs typeface="Source Serif Pro" pitchFamily="34" charset="-120"/>
              </a:rPr>
              <a:t>Deep learning models that can capture complex non-linear relationships in the data.</a:t>
            </a:r>
            <a:endParaRPr lang="en-US" sz="1600" dirty="0"/>
          </a:p>
        </p:txBody>
      </p:sp>
      <p:sp>
        <p:nvSpPr>
          <p:cNvPr id="13" name="Rectangle 12">
            <a:extLst>
              <a:ext uri="{FF2B5EF4-FFF2-40B4-BE49-F238E27FC236}">
                <a16:creationId xmlns:a16="http://schemas.microsoft.com/office/drawing/2014/main" id="{DA3A6417-5F07-6015-41EA-8220B6B0EAC7}"/>
              </a:ext>
            </a:extLst>
          </p:cNvPr>
          <p:cNvSpPr/>
          <p:nvPr/>
        </p:nvSpPr>
        <p:spPr>
          <a:xfrm>
            <a:off x="12591393" y="7493876"/>
            <a:ext cx="1965435" cy="6306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6122" y="637342"/>
            <a:ext cx="4726424" cy="562213"/>
          </a:xfrm>
          <a:prstGeom prst="rect">
            <a:avLst/>
          </a:prstGeom>
          <a:noFill/>
          <a:ln/>
        </p:spPr>
        <p:txBody>
          <a:bodyPr wrap="none" lIns="0" tIns="0" rIns="0" bIns="0" rtlCol="0" anchor="t"/>
          <a:lstStyle/>
          <a:p>
            <a:pPr marL="0" indent="0">
              <a:lnSpc>
                <a:spcPts val="4400"/>
              </a:lnSpc>
              <a:buNone/>
            </a:pPr>
            <a:r>
              <a:rPr lang="en-US" sz="3500" dirty="0">
                <a:solidFill>
                  <a:srgbClr val="201B18"/>
                </a:solidFill>
                <a:latin typeface="Platypi Medium" pitchFamily="34" charset="0"/>
                <a:ea typeface="Platypi Medium" pitchFamily="34" charset="-122"/>
                <a:cs typeface="Platypi Medium" pitchFamily="34" charset="-120"/>
              </a:rPr>
              <a:t>Experimental Results</a:t>
            </a:r>
            <a:endParaRPr lang="en-US" sz="3500" dirty="0"/>
          </a:p>
        </p:txBody>
      </p:sp>
      <p:sp>
        <p:nvSpPr>
          <p:cNvPr id="4" name="Text 1"/>
          <p:cNvSpPr/>
          <p:nvPr/>
        </p:nvSpPr>
        <p:spPr>
          <a:xfrm>
            <a:off x="6116122" y="1559243"/>
            <a:ext cx="7884557" cy="593765"/>
          </a:xfrm>
          <a:prstGeom prst="rect">
            <a:avLst/>
          </a:prstGeom>
          <a:noFill/>
          <a:ln/>
        </p:spPr>
        <p:txBody>
          <a:bodyPr wrap="none" lIns="0" tIns="0" rIns="0" bIns="0" rtlCol="0" anchor="t"/>
          <a:lstStyle/>
          <a:p>
            <a:pPr marL="0" indent="0" algn="ctr">
              <a:lnSpc>
                <a:spcPts val="4650"/>
              </a:lnSpc>
              <a:buNone/>
            </a:pPr>
            <a:r>
              <a:rPr lang="en-US" sz="4650" dirty="0">
                <a:solidFill>
                  <a:srgbClr val="504C49"/>
                </a:solidFill>
                <a:latin typeface="Platypi Medium" pitchFamily="34" charset="0"/>
                <a:ea typeface="Platypi Medium" pitchFamily="34" charset="-122"/>
                <a:cs typeface="Platypi Medium" pitchFamily="34" charset="-120"/>
              </a:rPr>
              <a:t>85%</a:t>
            </a:r>
            <a:endParaRPr lang="en-US" sz="4650" dirty="0"/>
          </a:p>
        </p:txBody>
      </p:sp>
      <p:sp>
        <p:nvSpPr>
          <p:cNvPr id="5" name="Text 2"/>
          <p:cNvSpPr/>
          <p:nvPr/>
        </p:nvSpPr>
        <p:spPr>
          <a:xfrm>
            <a:off x="8933736" y="2377797"/>
            <a:ext cx="2249210" cy="281107"/>
          </a:xfrm>
          <a:prstGeom prst="rect">
            <a:avLst/>
          </a:prstGeom>
          <a:noFill/>
          <a:ln/>
        </p:spPr>
        <p:txBody>
          <a:bodyPr wrap="none" lIns="0" tIns="0" rIns="0" bIns="0" rtlCol="0" anchor="t"/>
          <a:lstStyle/>
          <a:p>
            <a:pPr marL="0" indent="0" algn="ctr">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Accuracy</a:t>
            </a:r>
            <a:endParaRPr lang="en-US" sz="1750" dirty="0"/>
          </a:p>
        </p:txBody>
      </p:sp>
      <p:sp>
        <p:nvSpPr>
          <p:cNvPr id="6" name="Text 3"/>
          <p:cNvSpPr/>
          <p:nvPr/>
        </p:nvSpPr>
        <p:spPr>
          <a:xfrm>
            <a:off x="6116122" y="2766774"/>
            <a:ext cx="7884557" cy="287774"/>
          </a:xfrm>
          <a:prstGeom prst="rect">
            <a:avLst/>
          </a:prstGeom>
          <a:noFill/>
          <a:ln/>
        </p:spPr>
        <p:txBody>
          <a:bodyPr wrap="none" lIns="0" tIns="0" rIns="0" bIns="0" rtlCol="0" anchor="t"/>
          <a:lstStyle/>
          <a:p>
            <a:pPr marL="0" indent="0" algn="ctr">
              <a:lnSpc>
                <a:spcPts val="2250"/>
              </a:lnSpc>
              <a:buNone/>
            </a:pPr>
            <a:r>
              <a:rPr lang="en-US" sz="1400" dirty="0">
                <a:solidFill>
                  <a:srgbClr val="504C49"/>
                </a:solidFill>
                <a:latin typeface="Source Serif Pro" pitchFamily="34" charset="0"/>
                <a:ea typeface="Source Serif Pro" pitchFamily="34" charset="-122"/>
                <a:cs typeface="Source Serif Pro" pitchFamily="34" charset="-120"/>
              </a:rPr>
              <a:t>The random forest model achieved the highest accuracy in predicting ad click-through rates.</a:t>
            </a:r>
            <a:endParaRPr lang="en-US" sz="1400" dirty="0"/>
          </a:p>
        </p:txBody>
      </p:sp>
      <p:sp>
        <p:nvSpPr>
          <p:cNvPr id="7" name="Text 4"/>
          <p:cNvSpPr/>
          <p:nvPr/>
        </p:nvSpPr>
        <p:spPr>
          <a:xfrm>
            <a:off x="6116122" y="3684151"/>
            <a:ext cx="7884557" cy="593765"/>
          </a:xfrm>
          <a:prstGeom prst="rect">
            <a:avLst/>
          </a:prstGeom>
          <a:noFill/>
          <a:ln/>
        </p:spPr>
        <p:txBody>
          <a:bodyPr wrap="none" lIns="0" tIns="0" rIns="0" bIns="0" rtlCol="0" anchor="t"/>
          <a:lstStyle/>
          <a:p>
            <a:pPr marL="0" indent="0" algn="ctr">
              <a:lnSpc>
                <a:spcPts val="4650"/>
              </a:lnSpc>
              <a:buNone/>
            </a:pPr>
            <a:r>
              <a:rPr lang="en-US" sz="4650" dirty="0">
                <a:solidFill>
                  <a:srgbClr val="504C49"/>
                </a:solidFill>
                <a:latin typeface="Platypi Medium" pitchFamily="34" charset="0"/>
                <a:ea typeface="Platypi Medium" pitchFamily="34" charset="-122"/>
                <a:cs typeface="Platypi Medium" pitchFamily="34" charset="-120"/>
              </a:rPr>
              <a:t>0.78</a:t>
            </a:r>
            <a:endParaRPr lang="en-US" sz="4650" dirty="0"/>
          </a:p>
        </p:txBody>
      </p:sp>
      <p:sp>
        <p:nvSpPr>
          <p:cNvPr id="8" name="Text 5"/>
          <p:cNvSpPr/>
          <p:nvPr/>
        </p:nvSpPr>
        <p:spPr>
          <a:xfrm>
            <a:off x="8933736" y="4502706"/>
            <a:ext cx="2249210" cy="281107"/>
          </a:xfrm>
          <a:prstGeom prst="rect">
            <a:avLst/>
          </a:prstGeom>
          <a:noFill/>
          <a:ln/>
        </p:spPr>
        <p:txBody>
          <a:bodyPr wrap="none" lIns="0" tIns="0" rIns="0" bIns="0" rtlCol="0" anchor="t"/>
          <a:lstStyle/>
          <a:p>
            <a:pPr marL="0" indent="0" algn="ctr">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AUC-ROC</a:t>
            </a:r>
            <a:endParaRPr lang="en-US" sz="1750" dirty="0"/>
          </a:p>
        </p:txBody>
      </p:sp>
      <p:sp>
        <p:nvSpPr>
          <p:cNvPr id="9" name="Text 6"/>
          <p:cNvSpPr/>
          <p:nvPr/>
        </p:nvSpPr>
        <p:spPr>
          <a:xfrm>
            <a:off x="6116122" y="4891683"/>
            <a:ext cx="7884557" cy="575548"/>
          </a:xfrm>
          <a:prstGeom prst="rect">
            <a:avLst/>
          </a:prstGeom>
          <a:noFill/>
          <a:ln/>
        </p:spPr>
        <p:txBody>
          <a:bodyPr wrap="square" lIns="0" tIns="0" rIns="0" bIns="0" rtlCol="0" anchor="t"/>
          <a:lstStyle/>
          <a:p>
            <a:pPr marL="0" indent="0" algn="ctr">
              <a:lnSpc>
                <a:spcPts val="2250"/>
              </a:lnSpc>
              <a:buNone/>
            </a:pPr>
            <a:r>
              <a:rPr lang="en-US" sz="1400" dirty="0">
                <a:solidFill>
                  <a:srgbClr val="504C49"/>
                </a:solidFill>
                <a:latin typeface="Source Serif Pro" pitchFamily="34" charset="0"/>
                <a:ea typeface="Source Serif Pro" pitchFamily="34" charset="-122"/>
                <a:cs typeface="Source Serif Pro" pitchFamily="34" charset="-120"/>
              </a:rPr>
              <a:t>The area under the receiver operating characteristic curve, a key metric for evaluating model performance.</a:t>
            </a:r>
            <a:endParaRPr lang="en-US" sz="1400" dirty="0"/>
          </a:p>
        </p:txBody>
      </p:sp>
      <p:sp>
        <p:nvSpPr>
          <p:cNvPr id="10" name="Text 7"/>
          <p:cNvSpPr/>
          <p:nvPr/>
        </p:nvSpPr>
        <p:spPr>
          <a:xfrm>
            <a:off x="6116122" y="6096833"/>
            <a:ext cx="7884557" cy="593765"/>
          </a:xfrm>
          <a:prstGeom prst="rect">
            <a:avLst/>
          </a:prstGeom>
          <a:noFill/>
          <a:ln/>
        </p:spPr>
        <p:txBody>
          <a:bodyPr wrap="none" lIns="0" tIns="0" rIns="0" bIns="0" rtlCol="0" anchor="t"/>
          <a:lstStyle/>
          <a:p>
            <a:pPr marL="0" indent="0" algn="ctr">
              <a:lnSpc>
                <a:spcPts val="4650"/>
              </a:lnSpc>
              <a:buNone/>
            </a:pPr>
            <a:r>
              <a:rPr lang="en-US" sz="4650" dirty="0">
                <a:solidFill>
                  <a:srgbClr val="504C49"/>
                </a:solidFill>
                <a:latin typeface="Platypi Medium" pitchFamily="34" charset="0"/>
                <a:ea typeface="Platypi Medium" pitchFamily="34" charset="-122"/>
                <a:cs typeface="Platypi Medium" pitchFamily="34" charset="-120"/>
              </a:rPr>
              <a:t>20%</a:t>
            </a:r>
            <a:endParaRPr lang="en-US" sz="4650" dirty="0"/>
          </a:p>
        </p:txBody>
      </p:sp>
      <p:sp>
        <p:nvSpPr>
          <p:cNvPr id="11" name="Text 8"/>
          <p:cNvSpPr/>
          <p:nvPr/>
        </p:nvSpPr>
        <p:spPr>
          <a:xfrm>
            <a:off x="8933736" y="6915388"/>
            <a:ext cx="2249210" cy="281107"/>
          </a:xfrm>
          <a:prstGeom prst="rect">
            <a:avLst/>
          </a:prstGeom>
          <a:noFill/>
          <a:ln/>
        </p:spPr>
        <p:txBody>
          <a:bodyPr wrap="none" lIns="0" tIns="0" rIns="0" bIns="0" rtlCol="0" anchor="t"/>
          <a:lstStyle/>
          <a:p>
            <a:pPr marL="0" indent="0" algn="ctr">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Lift</a:t>
            </a:r>
            <a:endParaRPr lang="en-US" sz="1750" dirty="0"/>
          </a:p>
        </p:txBody>
      </p:sp>
      <p:sp>
        <p:nvSpPr>
          <p:cNvPr id="12" name="Text 9"/>
          <p:cNvSpPr/>
          <p:nvPr/>
        </p:nvSpPr>
        <p:spPr>
          <a:xfrm>
            <a:off x="6116122" y="7304365"/>
            <a:ext cx="7884557" cy="287774"/>
          </a:xfrm>
          <a:prstGeom prst="rect">
            <a:avLst/>
          </a:prstGeom>
          <a:noFill/>
          <a:ln/>
        </p:spPr>
        <p:txBody>
          <a:bodyPr wrap="none" lIns="0" tIns="0" rIns="0" bIns="0" rtlCol="0" anchor="t"/>
          <a:lstStyle/>
          <a:p>
            <a:pPr marL="0" indent="0" algn="ctr">
              <a:lnSpc>
                <a:spcPts val="2250"/>
              </a:lnSpc>
              <a:buNone/>
            </a:pPr>
            <a:r>
              <a:rPr lang="en-US" sz="1400" dirty="0">
                <a:solidFill>
                  <a:srgbClr val="504C49"/>
                </a:solidFill>
                <a:latin typeface="Source Serif Pro" pitchFamily="34" charset="0"/>
                <a:ea typeface="Source Serif Pro" pitchFamily="34" charset="-122"/>
                <a:cs typeface="Source Serif Pro" pitchFamily="34" charset="-120"/>
              </a:rPr>
              <a:t>The increase in click-through rate compared to a random ad placement strategy.</a:t>
            </a:r>
            <a:endParaRPr lang="en-US" sz="1400" dirty="0"/>
          </a:p>
        </p:txBody>
      </p:sp>
      <p:sp>
        <p:nvSpPr>
          <p:cNvPr id="13" name="Rectangle 12">
            <a:extLst>
              <a:ext uri="{FF2B5EF4-FFF2-40B4-BE49-F238E27FC236}">
                <a16:creationId xmlns:a16="http://schemas.microsoft.com/office/drawing/2014/main" id="{1AC152DF-7528-1559-8F47-5055379B1EBE}"/>
              </a:ext>
            </a:extLst>
          </p:cNvPr>
          <p:cNvSpPr/>
          <p:nvPr/>
        </p:nvSpPr>
        <p:spPr>
          <a:xfrm>
            <a:off x="12591393" y="7598979"/>
            <a:ext cx="1965435" cy="6306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358509"/>
            <a:ext cx="8476298"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Web Application Functionality</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User Interface</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web app provides an intuitive interface for users to input ad campaign details and obtain click-through rate predictions.</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Model Integration</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trained machine learning model is seamlessly integrated into the web application, enabling real-time predictions.</a:t>
            </a:r>
            <a:endParaRPr lang="en-US" sz="1750" dirty="0"/>
          </a:p>
        </p:txBody>
      </p:sp>
      <p:sp>
        <p:nvSpPr>
          <p:cNvPr id="7" name="Text 5"/>
          <p:cNvSpPr/>
          <p:nvPr/>
        </p:nvSpPr>
        <p:spPr>
          <a:xfrm>
            <a:off x="9872067" y="3634264"/>
            <a:ext cx="3374946" cy="354330"/>
          </a:xfrm>
          <a:prstGeom prst="rect">
            <a:avLst/>
          </a:prstGeom>
          <a:noFill/>
          <a:ln/>
        </p:spPr>
        <p:txBody>
          <a:bodyPr wrap="none" lIns="0" tIns="0" rIns="0" bIns="0" rtlCol="0" anchor="t"/>
          <a:lstStyle/>
          <a:p>
            <a:pPr marL="0" indent="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Reporting and Analytics</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app offers comprehensive reporting and analytics features to help marketers optimize their advertising strategies.</a:t>
            </a:r>
            <a:endParaRPr lang="en-US" sz="1750" dirty="0"/>
          </a:p>
        </p:txBody>
      </p:sp>
      <p:sp>
        <p:nvSpPr>
          <p:cNvPr id="9" name="Rectangle 8">
            <a:extLst>
              <a:ext uri="{FF2B5EF4-FFF2-40B4-BE49-F238E27FC236}">
                <a16:creationId xmlns:a16="http://schemas.microsoft.com/office/drawing/2014/main" id="{4DF47B54-4EB6-3029-434A-9EA0D0E9A476}"/>
              </a:ext>
            </a:extLst>
          </p:cNvPr>
          <p:cNvSpPr/>
          <p:nvPr/>
        </p:nvSpPr>
        <p:spPr>
          <a:xfrm>
            <a:off x="12591393" y="7493876"/>
            <a:ext cx="1965435" cy="6306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7968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Future Scope</a:t>
            </a:r>
            <a:endParaRPr lang="en-US" sz="4450" dirty="0"/>
          </a:p>
        </p:txBody>
      </p:sp>
      <p:sp>
        <p:nvSpPr>
          <p:cNvPr id="4" name="Shape 1"/>
          <p:cNvSpPr/>
          <p:nvPr/>
        </p:nvSpPr>
        <p:spPr>
          <a:xfrm>
            <a:off x="793790" y="2583775"/>
            <a:ext cx="396835" cy="396835"/>
          </a:xfrm>
          <a:prstGeom prst="roundRect">
            <a:avLst>
              <a:gd name="adj" fmla="val 8574"/>
            </a:avLst>
          </a:prstGeom>
          <a:solidFill>
            <a:srgbClr val="F9F7F7"/>
          </a:solidFill>
          <a:ln/>
        </p:spPr>
        <p:txBody>
          <a:bodyPr/>
          <a:lstStyle/>
          <a:p>
            <a:endParaRPr lang="en-US"/>
          </a:p>
        </p:txBody>
      </p:sp>
      <p:sp>
        <p:nvSpPr>
          <p:cNvPr id="5" name="Text 2"/>
          <p:cNvSpPr/>
          <p:nvPr/>
        </p:nvSpPr>
        <p:spPr>
          <a:xfrm>
            <a:off x="1417439" y="2583775"/>
            <a:ext cx="2949654"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Expand Data Sources</a:t>
            </a:r>
            <a:endParaRPr lang="en-US" sz="2200" dirty="0"/>
          </a:p>
        </p:txBody>
      </p:sp>
      <p:sp>
        <p:nvSpPr>
          <p:cNvPr id="6" name="Text 3"/>
          <p:cNvSpPr/>
          <p:nvPr/>
        </p:nvSpPr>
        <p:spPr>
          <a:xfrm>
            <a:off x="1417439" y="3074194"/>
            <a:ext cx="3041213" cy="2177415"/>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Incorporate additional data sources, such as social media and customer engagement metrics, to further enhance the model's predictive capabilities.</a:t>
            </a:r>
            <a:endParaRPr lang="en-US" sz="1750" dirty="0"/>
          </a:p>
        </p:txBody>
      </p:sp>
      <p:sp>
        <p:nvSpPr>
          <p:cNvPr id="7" name="Shape 4"/>
          <p:cNvSpPr/>
          <p:nvPr/>
        </p:nvSpPr>
        <p:spPr>
          <a:xfrm>
            <a:off x="4685467" y="2583775"/>
            <a:ext cx="396835" cy="396835"/>
          </a:xfrm>
          <a:prstGeom prst="roundRect">
            <a:avLst>
              <a:gd name="adj" fmla="val 8574"/>
            </a:avLst>
          </a:prstGeom>
          <a:solidFill>
            <a:srgbClr val="F9F7F7"/>
          </a:solidFill>
          <a:ln/>
        </p:spPr>
        <p:txBody>
          <a:bodyPr/>
          <a:lstStyle/>
          <a:p>
            <a:endParaRPr lang="en-US"/>
          </a:p>
        </p:txBody>
      </p:sp>
      <p:sp>
        <p:nvSpPr>
          <p:cNvPr id="8" name="Text 5"/>
          <p:cNvSpPr/>
          <p:nvPr/>
        </p:nvSpPr>
        <p:spPr>
          <a:xfrm>
            <a:off x="5309116" y="2583775"/>
            <a:ext cx="3041213" cy="708660"/>
          </a:xfrm>
          <a:prstGeom prst="rect">
            <a:avLst/>
          </a:prstGeom>
          <a:noFill/>
          <a:ln/>
        </p:spPr>
        <p:txBody>
          <a:bodyPr wrap="squar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Personalized Recommendations</a:t>
            </a:r>
            <a:endParaRPr lang="en-US" sz="2200" dirty="0"/>
          </a:p>
        </p:txBody>
      </p:sp>
      <p:sp>
        <p:nvSpPr>
          <p:cNvPr id="9" name="Text 6"/>
          <p:cNvSpPr/>
          <p:nvPr/>
        </p:nvSpPr>
        <p:spPr>
          <a:xfrm>
            <a:off x="5309116" y="3428524"/>
            <a:ext cx="3041213" cy="1814513"/>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Leverage the model to provide personalized ad recommendations based on user preferences and behavior.</a:t>
            </a:r>
            <a:endParaRPr lang="en-US" sz="1750" dirty="0"/>
          </a:p>
        </p:txBody>
      </p:sp>
      <p:sp>
        <p:nvSpPr>
          <p:cNvPr id="10" name="Shape 7"/>
          <p:cNvSpPr/>
          <p:nvPr/>
        </p:nvSpPr>
        <p:spPr>
          <a:xfrm>
            <a:off x="793790" y="5733574"/>
            <a:ext cx="396835" cy="396835"/>
          </a:xfrm>
          <a:prstGeom prst="roundRect">
            <a:avLst>
              <a:gd name="adj" fmla="val 8574"/>
            </a:avLst>
          </a:prstGeom>
          <a:solidFill>
            <a:srgbClr val="F9F7F7"/>
          </a:solidFill>
          <a:ln/>
        </p:spPr>
        <p:txBody>
          <a:bodyPr/>
          <a:lstStyle/>
          <a:p>
            <a:endParaRPr lang="en-US"/>
          </a:p>
        </p:txBody>
      </p:sp>
      <p:sp>
        <p:nvSpPr>
          <p:cNvPr id="11" name="Text 8"/>
          <p:cNvSpPr/>
          <p:nvPr/>
        </p:nvSpPr>
        <p:spPr>
          <a:xfrm>
            <a:off x="1417439" y="5733574"/>
            <a:ext cx="3278624"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Real-time Optimization</a:t>
            </a:r>
            <a:endParaRPr lang="en-US" sz="2200" dirty="0"/>
          </a:p>
        </p:txBody>
      </p:sp>
      <p:sp>
        <p:nvSpPr>
          <p:cNvPr id="12" name="Text 9"/>
          <p:cNvSpPr/>
          <p:nvPr/>
        </p:nvSpPr>
        <p:spPr>
          <a:xfrm>
            <a:off x="1417439" y="6223992"/>
            <a:ext cx="6932771" cy="725805"/>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Develop a system to continuously monitor and update the model, enabling real-time optimization of ad campaigns.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TotalTime>
  <Words>604</Words>
  <Application>Microsoft Macintosh PowerPoint</Application>
  <PresentationFormat>Custom</PresentationFormat>
  <Paragraphs>89</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Source Serif Pro</vt:lpstr>
      <vt:lpstr>Arial</vt:lpstr>
      <vt:lpstr>Platypi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Abhishek Jain</cp:lastModifiedBy>
  <cp:revision>3</cp:revision>
  <dcterms:created xsi:type="dcterms:W3CDTF">2024-11-16T16:26:24Z</dcterms:created>
  <dcterms:modified xsi:type="dcterms:W3CDTF">2024-11-17T06:28:14Z</dcterms:modified>
</cp:coreProperties>
</file>